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77" r:id="rId2"/>
    <p:sldId id="261" r:id="rId3"/>
    <p:sldId id="434" r:id="rId4"/>
    <p:sldId id="436" r:id="rId5"/>
    <p:sldId id="435" r:id="rId6"/>
    <p:sldId id="437" r:id="rId7"/>
    <p:sldId id="396" r:id="rId8"/>
    <p:sldId id="438" r:id="rId9"/>
    <p:sldId id="401" r:id="rId10"/>
    <p:sldId id="441" r:id="rId11"/>
    <p:sldId id="440" r:id="rId12"/>
    <p:sldId id="439" r:id="rId13"/>
    <p:sldId id="462" r:id="rId14"/>
    <p:sldId id="442" r:id="rId15"/>
    <p:sldId id="450" r:id="rId16"/>
    <p:sldId id="443" r:id="rId17"/>
    <p:sldId id="463" r:id="rId18"/>
    <p:sldId id="444" r:id="rId19"/>
    <p:sldId id="451" r:id="rId20"/>
    <p:sldId id="445" r:id="rId21"/>
    <p:sldId id="446" r:id="rId22"/>
    <p:sldId id="449" r:id="rId23"/>
    <p:sldId id="447" r:id="rId24"/>
    <p:sldId id="448" r:id="rId25"/>
    <p:sldId id="452" r:id="rId26"/>
    <p:sldId id="464" r:id="rId27"/>
    <p:sldId id="465" r:id="rId28"/>
    <p:sldId id="453" r:id="rId29"/>
    <p:sldId id="454" r:id="rId30"/>
    <p:sldId id="455" r:id="rId31"/>
    <p:sldId id="422" r:id="rId32"/>
    <p:sldId id="458" r:id="rId33"/>
    <p:sldId id="459" r:id="rId34"/>
    <p:sldId id="457" r:id="rId35"/>
    <p:sldId id="456" r:id="rId36"/>
    <p:sldId id="460" r:id="rId37"/>
    <p:sldId id="46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216" y="864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0"/>
              <a:t>/1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71050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31/3/2023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920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UTS CRICOS 00099F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70798B-3B0A-5948-B421-23D8843BB41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03" r:id="rId11"/>
    <p:sldLayoutId id="2147483727" r:id="rId12"/>
    <p:sldLayoutId id="2147483721" r:id="rId13"/>
    <p:sldLayoutId id="2147483723" r:id="rId14"/>
    <p:sldLayoutId id="2147483724" r:id="rId15"/>
    <p:sldLayoutId id="2147483722" r:id="rId16"/>
    <p:sldLayoutId id="2147483725" r:id="rId17"/>
    <p:sldLayoutId id="2147483731" r:id="rId18"/>
    <p:sldLayoutId id="214748373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3702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 dirty="0"/>
              <a:t>Bayes’ rule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827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Probability of observing 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AU" sz="4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nor/>
                            </m:rPr>
                            <a:rPr lang="en-AU" sz="4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34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7211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Total probability of a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fair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fair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=1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0.5+0.5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=0.75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612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70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3209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head</m:t>
                              </m:r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rigged</m:t>
                              </m:r>
                            </m:e>
                          </m:d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rigged</m:t>
                              </m:r>
                            </m:e>
                          </m:d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head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741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4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406BA1-B0B4-1FC3-C1D7-2B5CF29B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4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31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Prior belief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26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26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7211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Total probability of a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fair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fair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=1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=</m:t>
                      </m:r>
                      <m:f>
                        <m:fPr>
                          <m:ctrlPr>
                            <a:rPr lang="en-A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311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50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3209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head</m:t>
                              </m:r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rigged</m:t>
                              </m:r>
                            </m:e>
                          </m:d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rigged</m:t>
                              </m:r>
                            </m:e>
                          </m:d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head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A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A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2301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515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406BA1-B0B4-1FC3-C1D7-2B5CF29B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9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31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Prior belief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279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847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7862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Total probability of 10 heads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fair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fair</m:t>
                          </m:r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=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f>
                        <m:fPr>
                          <m:type m:val="skw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type m:val="skw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=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.8001953</m:t>
                      </m:r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t="-4301" b="-1010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251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D0D0DA8-A415-6440-8E92-0B3EFA67AC37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marR="110737">
                  <a:buClr>
                    <a:srgbClr val="0000FF"/>
                  </a:buClr>
                  <a:tabLst>
                    <a:tab pos="369964" algn="l"/>
                  </a:tabLst>
                </a:pPr>
                <a:r>
                  <a:rPr lang="en-AU" sz="3200" spc="-20" dirty="0">
                    <a:cs typeface="Arial"/>
                  </a:rPr>
                  <a:t>Estimate </a:t>
                </a:r>
                <a:r>
                  <a:rPr lang="en-AU" sz="3200" spc="-10" dirty="0">
                    <a:cs typeface="Arial"/>
                  </a:rPr>
                  <a:t>the conditional probability of outcome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latin typeface="Cambria Math" panose="02040503050406030204" pitchFamily="18" charset="0"/>
                        <a:cs typeface="Arial"/>
                      </a:rPr>
                      <m:t>𝐴</m:t>
                    </m:r>
                  </m:oMath>
                </a14:m>
                <a:r>
                  <a:rPr lang="en-AU" sz="3200" spc="-10" dirty="0">
                    <a:cs typeface="Arial"/>
                  </a:rPr>
                  <a:t> given outcome </a:t>
                </a:r>
                <a14:m>
                  <m:oMath xmlns:m="http://schemas.openxmlformats.org/officeDocument/2006/math">
                    <m:r>
                      <a:rPr lang="en-AU" sz="3200" i="1" spc="-10" dirty="0" smtClean="0">
                        <a:latin typeface="Cambria Math" panose="02040503050406030204" pitchFamily="18" charset="0"/>
                        <a:cs typeface="Arial"/>
                      </a:rPr>
                      <m:t>𝐵</m:t>
                    </m:r>
                  </m:oMath>
                </a14:m>
                <a:r>
                  <a:rPr lang="en-AU" sz="3200" dirty="0">
                    <a:cs typeface="Arial"/>
                  </a:rPr>
                  <a:t>:</a:t>
                </a:r>
              </a:p>
              <a:p>
                <a:pPr indent="-285750">
                  <a:buFont typeface="Arial" panose="020B0604020202020204" pitchFamily="34" charset="0"/>
                  <a:buChar char="•"/>
                  <a:tabLst>
                    <a:tab pos="919873" algn="l"/>
                  </a:tabLst>
                </a:pPr>
                <a:r>
                  <a:rPr lang="en-AU" sz="3200" spc="-10" dirty="0">
                    <a:solidFill>
                      <a:schemeClr val="tx1"/>
                    </a:solidFill>
                    <a:cs typeface="Arial"/>
                  </a:rPr>
                  <a:t>The unconditional probability </a:t>
                </a:r>
                <a:r>
                  <a:rPr lang="en-AU" sz="3200" spc="-10" dirty="0">
                    <a:solidFill>
                      <a:srgbClr val="000000"/>
                    </a:solidFill>
                    <a:cs typeface="Arial"/>
                  </a:rPr>
                  <a:t>of</a:t>
                </a:r>
                <a:r>
                  <a:rPr lang="en-AU" sz="3200" spc="10" dirty="0">
                    <a:solidFill>
                      <a:srgbClr val="000000"/>
                    </a:solidFill>
                    <a:cs typeface="Arial"/>
                  </a:rPr>
                  <a:t> outcome </a:t>
                </a:r>
                <a14:m>
                  <m:oMath xmlns:m="http://schemas.openxmlformats.org/officeDocument/2006/math">
                    <m:r>
                      <a:rPr lang="en-AU" sz="3200" b="0" i="1" spc="129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orgia"/>
                      </a:rPr>
                      <m:t>𝐴</m:t>
                    </m:r>
                  </m:oMath>
                </a14:m>
                <a:r>
                  <a:rPr lang="en-AU" sz="3200" spc="40" dirty="0">
                    <a:solidFill>
                      <a:schemeClr val="tx1"/>
                    </a:solidFill>
                    <a:cs typeface="Arial"/>
                  </a:rPr>
                  <a:t>.</a:t>
                </a:r>
                <a:endParaRPr lang="en-AU" sz="3200" dirty="0">
                  <a:solidFill>
                    <a:schemeClr val="tx1"/>
                  </a:solidFill>
                  <a:cs typeface="Georgi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3200" dirty="0">
                    <a:solidFill>
                      <a:schemeClr val="tx1"/>
                    </a:solidFill>
                    <a:cs typeface="Arial"/>
                  </a:rPr>
                  <a:t>The probability of observing outcome </a:t>
                </a:r>
                <a14:m>
                  <m:oMath xmlns:m="http://schemas.openxmlformats.org/officeDocument/2006/math">
                    <m:r>
                      <a:rPr lang="en-AU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𝐵</m:t>
                    </m:r>
                  </m:oMath>
                </a14:m>
                <a:r>
                  <a:rPr lang="en-AU" sz="3200" dirty="0">
                    <a:solidFill>
                      <a:schemeClr val="tx1"/>
                    </a:solidFill>
                    <a:cs typeface="Arial"/>
                  </a:rPr>
                  <a:t> given outcome </a:t>
                </a:r>
                <a14:m>
                  <m:oMath xmlns:m="http://schemas.openxmlformats.org/officeDocument/2006/math">
                    <m:r>
                      <a:rPr lang="en-AU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𝐴</m:t>
                    </m:r>
                  </m:oMath>
                </a14:m>
                <a:r>
                  <a:rPr lang="en-AU" sz="3200" dirty="0">
                    <a:solidFill>
                      <a:schemeClr val="tx1"/>
                    </a:solidFill>
                    <a:cs typeface="Arial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3200" dirty="0">
                    <a:solidFill>
                      <a:schemeClr val="tx1"/>
                    </a:solidFill>
                    <a:cs typeface="Arial"/>
                  </a:rPr>
                  <a:t>The total probability of outcome </a:t>
                </a:r>
                <a14:m>
                  <m:oMath xmlns:m="http://schemas.openxmlformats.org/officeDocument/2006/math">
                    <m:r>
                      <a:rPr lang="en-AU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𝐵</m:t>
                    </m:r>
                  </m:oMath>
                </a14:m>
                <a:endParaRPr lang="en-AU" sz="3200" dirty="0">
                  <a:solidFill>
                    <a:schemeClr val="tx1">
                      <a:tint val="75000"/>
                    </a:schemeClr>
                  </a:solidFill>
                  <a:cs typeface="Arial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D0D0DA8-A415-6440-8E92-0B3EFA67A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389"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3209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  <m: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nor/>
                            </m:rPr>
                            <a:rPr lang="en-AU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10 </m:t>
                              </m:r>
                              <m:r>
                                <m:rPr>
                                  <m:sty m:val="p"/>
                                </m:rPr>
                                <a:rPr lang="en-A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heads</m:t>
                              </m:r>
                              <m:r>
                                <a:rPr lang="en-A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A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rigged</m:t>
                              </m:r>
                            </m:e>
                          </m:d>
                          <m: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rigged</m:t>
                              </m:r>
                            </m:e>
                          </m:d>
                        </m:num>
                        <m:den>
                          <m: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10 </m:t>
                              </m:r>
                              <m:r>
                                <m:rPr>
                                  <m:nor/>
                                </m:rPr>
                                <a:rPr lang="en-A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heads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</m:t>
                      </m:r>
                      <m:f>
                        <m:fPr>
                          <m:ctrlP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AU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r>
                            <a:rPr lang="en-AU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0.8001953</m:t>
                          </m:r>
                        </m:den>
                      </m:f>
                    </m:oMath>
                  </m:oMathPara>
                </a14:m>
                <a:endParaRPr lang="en-AU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=0.99976</m:t>
                      </m:r>
                    </m:oMath>
                  </m:oMathPara>
                </a14:m>
                <a:endParaRPr lang="en-AU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150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08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console table, set&#10;&#10;Description automatically generated">
            <a:extLst>
              <a:ext uri="{FF2B5EF4-FFF2-40B4-BE49-F238E27FC236}">
                <a16:creationId xmlns:a16="http://schemas.microsoft.com/office/drawing/2014/main" id="{F043CC81-0479-62D0-0C6A-9689A426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3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3209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yellow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yellow</m:t>
                              </m:r>
                              <m:r>
                                <m:rPr>
                                  <m:nor/>
                                </m:rP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urn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urn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num>
                        <m:den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yellow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50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276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31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Prior belief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AU" sz="40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59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827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Probability of observing 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yellow</m:t>
                          </m:r>
                          <m:r>
                            <m:rPr>
                              <m:nor/>
                            </m:rPr>
                            <a:rPr lang="en-AU" sz="4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088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8165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Total probability of yellow ball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yellow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yellow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yellow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=0.7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0.5+0.3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=0.5</m:t>
                      </m:r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430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187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3209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yellow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yellow</m:t>
                              </m:r>
                              <m:r>
                                <m:rPr>
                                  <m:nor/>
                                </m:rP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AU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urn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urn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num>
                        <m:den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yellow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=</m:t>
                      </m:r>
                      <m:f>
                        <m:f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=0.7</m:t>
                      </m:r>
                    </m:oMath>
                  </m:oMathPara>
                </a14:m>
                <a:endParaRPr lang="en-AU" sz="320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720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106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, console table, set&#10;&#10;Description automatically generated">
            <a:extLst>
              <a:ext uri="{FF2B5EF4-FFF2-40B4-BE49-F238E27FC236}">
                <a16:creationId xmlns:a16="http://schemas.microsoft.com/office/drawing/2014/main" id="{F043CC81-0479-62D0-0C6A-9689A426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10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31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Prior belief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AU" sz="40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AU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887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7892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Total probability of black ball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black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black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black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=0.3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0.7+0.7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=0.42</m:t>
                      </m:r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430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9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E2DFD33C-0A9D-1158-414D-C41D6A075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3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=</m:t>
                      </m:r>
                      <m:f>
                        <m:f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E2DFD33C-0A9D-1158-414D-C41D6A075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365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56B1EA8-984D-8717-A380-BD53DDE15143}"/>
              </a:ext>
            </a:extLst>
          </p:cNvPr>
          <p:cNvSpPr txBox="1"/>
          <p:nvPr/>
        </p:nvSpPr>
        <p:spPr>
          <a:xfrm>
            <a:off x="1287227" y="1380158"/>
            <a:ext cx="3212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</p:spTree>
    <p:extLst>
      <p:ext uri="{BB962C8B-B14F-4D97-AF65-F5344CB8AC3E}">
        <p14:creationId xmlns:p14="http://schemas.microsoft.com/office/powerpoint/2010/main" val="1764683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3209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urn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black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black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urn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urn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num>
                        <m:den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black</m:t>
                              </m:r>
                              <m:r>
                                <m:rPr>
                                  <m:nor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</m:t>
                      </m:r>
                      <m:f>
                        <m:f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</m:t>
                          </m:r>
                        </m:num>
                        <m:den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0.42</m:t>
                          </m:r>
                        </m:den>
                      </m:f>
                    </m:oMath>
                  </m:oMathPara>
                </a14:m>
                <a:endParaRPr lang="en-AU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=0.5</m:t>
                      </m:r>
                    </m:oMath>
                  </m:oMathPara>
                </a14:m>
                <a:endParaRPr lang="en-AU" sz="320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688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328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E49041-7C44-59B4-D2F6-308E26A2F89A}"/>
              </a:ext>
            </a:extLst>
          </p:cNvPr>
          <p:cNvSpPr txBox="1"/>
          <p:nvPr/>
        </p:nvSpPr>
        <p:spPr>
          <a:xfrm>
            <a:off x="1287227" y="1380158"/>
            <a:ext cx="6726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The Monty Hall problem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675A0206-18AF-B4F6-1EEA-A9689DBAB639}"/>
              </a:ext>
            </a:extLst>
          </p:cNvPr>
          <p:cNvSpPr txBox="1">
            <a:spLocks/>
          </p:cNvSpPr>
          <p:nvPr/>
        </p:nvSpPr>
        <p:spPr>
          <a:xfrm>
            <a:off x="1287227" y="2692126"/>
            <a:ext cx="10122895" cy="1174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110737">
              <a:buClr>
                <a:srgbClr val="0000FF"/>
              </a:buClr>
              <a:tabLst>
                <a:tab pos="369964" algn="l"/>
              </a:tabLst>
            </a:pPr>
            <a:r>
              <a:rPr lang="en-AU" sz="2800" i="1" dirty="0">
                <a:cs typeface="Arial"/>
              </a:rPr>
              <a:t>Suppose you’re on a game show and you’re given the choice of three doors: Behind one door is a car; behind the others, goats. You pick a door, say No. 1, and the host, who knows what’s behind the doors, opens another door, say No. 3, which has a goat. He then says to you, “Do you want to pick door No. 2?” Is it to your advantage to switch your choice?</a:t>
            </a:r>
          </a:p>
        </p:txBody>
      </p:sp>
    </p:spTree>
    <p:extLst>
      <p:ext uri="{BB962C8B-B14F-4D97-AF65-F5344CB8AC3E}">
        <p14:creationId xmlns:p14="http://schemas.microsoft.com/office/powerpoint/2010/main" val="657686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3209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A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A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320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537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534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6111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Total probability of D3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620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Prior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AU" sz="40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26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967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827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Probability of observing 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 | 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 | 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 | </m:t>
                          </m:r>
                          <m:r>
                            <m:rPr>
                              <m:nor/>
                            </m:rPr>
                            <a:rPr lang="en-AU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AU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6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6111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Total probability of D3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301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26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9F784-ED73-96BA-E440-C726DAAF820B}"/>
              </a:ext>
            </a:extLst>
          </p:cNvPr>
          <p:cNvSpPr txBox="1"/>
          <p:nvPr/>
        </p:nvSpPr>
        <p:spPr>
          <a:xfrm>
            <a:off x="1287227" y="1380158"/>
            <a:ext cx="3209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AU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AU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</a:endParaRPr>
              </a:p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f>
                            <m:fPr>
                              <m:ctrlP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R="110737"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FF"/>
                  </a:buClr>
                  <a:tabLst>
                    <a:tab pos="369964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f>
                        <m:f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3" name="Text Placeholder 24">
                <a:extLst>
                  <a:ext uri="{FF2B5EF4-FFF2-40B4-BE49-F238E27FC236}">
                    <a16:creationId xmlns:a16="http://schemas.microsoft.com/office/drawing/2014/main" id="{6C52FFFF-83D0-20F4-059A-FFC4EED3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2301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00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E2DFD33C-0A9D-1158-414D-C41D6A075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|¬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AU" sz="3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E2DFD33C-0A9D-1158-414D-C41D6A075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6B1EA8-984D-8717-A380-BD53DDE15143}"/>
                  </a:ext>
                </a:extLst>
              </p:cNvPr>
              <p:cNvSpPr txBox="1"/>
              <p:nvPr/>
            </p:nvSpPr>
            <p:spPr>
              <a:xfrm>
                <a:off x="1287227" y="1380158"/>
                <a:ext cx="573496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4800" dirty="0"/>
                  <a:t>Total probability of </a:t>
                </a:r>
                <a14:m>
                  <m:oMath xmlns:m="http://schemas.openxmlformats.org/officeDocument/2006/math">
                    <m:r>
                      <a:rPr lang="en-AU" sz="4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AU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6B1EA8-984D-8717-A380-BD53DDE1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1380158"/>
                <a:ext cx="5734968" cy="830997"/>
              </a:xfrm>
              <a:prstGeom prst="rect">
                <a:avLst/>
              </a:prstGeom>
              <a:blipFill>
                <a:blip r:embed="rId3"/>
                <a:stretch>
                  <a:fillRect l="-4867" t="-16418" r="-1106" b="-373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48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E2DFD33C-0A9D-1158-414D-C41D6A075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AU" sz="3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=</m:t>
                      </m:r>
                      <m:f>
                        <m:fPr>
                          <m:ctrlP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AU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AU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E2DFD33C-0A9D-1158-414D-C41D6A075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494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56B1EA8-984D-8717-A380-BD53DDE15143}"/>
              </a:ext>
            </a:extLst>
          </p:cNvPr>
          <p:cNvSpPr txBox="1"/>
          <p:nvPr/>
        </p:nvSpPr>
        <p:spPr>
          <a:xfrm>
            <a:off x="1287227" y="1380158"/>
            <a:ext cx="3212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</p:spTree>
    <p:extLst>
      <p:ext uri="{BB962C8B-B14F-4D97-AF65-F5344CB8AC3E}">
        <p14:creationId xmlns:p14="http://schemas.microsoft.com/office/powerpoint/2010/main" val="217624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E2DFD33C-0A9D-1158-414D-C41D6A075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-285750">
                  <a:buFont typeface="Arial" panose="020B0604020202020204" pitchFamily="34" charset="0"/>
                  <a:buChar char="•"/>
                  <a:tabLst>
                    <a:tab pos="919873" algn="l"/>
                  </a:tabLst>
                </a:pPr>
                <a:r>
                  <a:rPr lang="en-AU" sz="2400" spc="-10" dirty="0">
                    <a:cs typeface="Arial"/>
                  </a:rPr>
                  <a:t>A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hypothesis, 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cs typeface="Arial"/>
                      </a:rPr>
                      <m:t>𝐻</m:t>
                    </m:r>
                  </m:oMath>
                </a14:m>
                <a:endParaRPr lang="en-AU" sz="2400" dirty="0">
                  <a:cs typeface="Arial"/>
                </a:endParaRPr>
              </a:p>
              <a:p>
                <a:pPr marL="0" lvl="1" indent="-285750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tabLst>
                    <a:tab pos="919873" algn="l"/>
                  </a:tabLs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 prior probability </a:t>
                </a:r>
                <a:r>
                  <a:rPr lang="en-AU" sz="2400" spc="-10" dirty="0">
                    <a:solidFill>
                      <a:srgbClr val="000000"/>
                    </a:solidFill>
                    <a:cs typeface="Arial"/>
                  </a:rPr>
                  <a:t>of</a:t>
                </a:r>
                <a:r>
                  <a:rPr lang="en-AU" sz="2400" spc="10" dirty="0">
                    <a:solidFill>
                      <a:srgbClr val="0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AU" sz="2400" i="1" spc="129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AU" sz="2400" spc="371" baseline="-9259" dirty="0">
                    <a:solidFill>
                      <a:srgbClr val="000000"/>
                    </a:solidFill>
                    <a:cs typeface="Georgia"/>
                  </a:rPr>
                  <a:t> </a:t>
                </a:r>
                <a:r>
                  <a:rPr lang="en-AU" sz="2400" spc="-10" dirty="0">
                    <a:solidFill>
                      <a:srgbClr val="000000"/>
                    </a:solidFill>
                    <a:cs typeface="Arial"/>
                  </a:rPr>
                  <a:t>being true, </a:t>
                </a:r>
                <a14:m>
                  <m:oMath xmlns:m="http://schemas.openxmlformats.org/officeDocument/2006/math">
                    <m:r>
                      <a:rPr lang="en-AU" sz="2400" i="1" spc="89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eorgia"/>
                      </a:rPr>
                      <m:t>𝑃</m:t>
                    </m:r>
                    <m:r>
                      <a:rPr lang="en-AU" sz="2400" i="1" spc="129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MingLiU"/>
                      </a:rPr>
                      <m:t>(</m:t>
                    </m:r>
                    <m:r>
                      <a:rPr lang="en-AU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𝐻</m:t>
                    </m:r>
                    <m:r>
                      <a:rPr lang="en-AU" sz="2400" i="1" spc="129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MingLiU"/>
                      </a:rPr>
                      <m:t>)</m:t>
                    </m:r>
                  </m:oMath>
                </a14:m>
                <a:endParaRPr lang="en-AU" sz="2400" dirty="0">
                  <a:solidFill>
                    <a:schemeClr val="tx1"/>
                  </a:solidFill>
                  <a:cs typeface="Georgi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>
                    <a:cs typeface="Arial"/>
                  </a:rPr>
                  <a:t>The probability of observing event 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cs typeface="Arial"/>
                      </a:rPr>
                      <m:t>𝐸</m:t>
                    </m:r>
                  </m:oMath>
                </a14:m>
                <a:r>
                  <a:rPr lang="en-AU" sz="2400" dirty="0">
                    <a:cs typeface="Arial"/>
                  </a:rPr>
                  <a:t> given a hypothesis 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cs typeface="Arial"/>
                      </a:rPr>
                      <m:t>𝐻</m:t>
                    </m:r>
                  </m:oMath>
                </a14:m>
                <a:r>
                  <a:rPr lang="en-AU" sz="2400" dirty="0"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AU" sz="2400" dirty="0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r>
                      <a:rPr lang="en-AU" sz="2400" dirty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AU" sz="2400" dirty="0">
                        <a:latin typeface="Cambria Math" panose="02040503050406030204" pitchFamily="18" charset="0"/>
                        <a:cs typeface="Arial"/>
                      </a:rPr>
                      <m:t>𝐸</m:t>
                    </m:r>
                    <m:r>
                      <a:rPr lang="en-AU" sz="2400" dirty="0">
                        <a:latin typeface="Cambria Math" panose="02040503050406030204" pitchFamily="18" charset="0"/>
                        <a:cs typeface="Arial"/>
                      </a:rPr>
                      <m:t>|</m:t>
                    </m:r>
                    <m:r>
                      <a:rPr lang="en-AU" sz="2400" i="1" dirty="0">
                        <a:latin typeface="Cambria Math" panose="02040503050406030204" pitchFamily="18" charset="0"/>
                        <a:cs typeface="Arial"/>
                      </a:rPr>
                      <m:t>𝐻</m:t>
                    </m:r>
                    <m:r>
                      <a:rPr lang="en-AU" sz="2400" dirty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AU" sz="2400" dirty="0">
                    <a:cs typeface="Arial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400" dirty="0">
                    <a:cs typeface="Arial"/>
                  </a:rPr>
                  <a:t>The posterior probability of the hypothesis </a:t>
                </a:r>
                <a:r>
                  <a:rPr lang="en-AU" sz="2400" i="1" dirty="0">
                    <a:cs typeface="Arial"/>
                  </a:rPr>
                  <a:t>H</a:t>
                </a:r>
                <a:r>
                  <a:rPr lang="en-AU" sz="2400" dirty="0">
                    <a:cs typeface="Arial"/>
                  </a:rPr>
                  <a:t> given the event 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cs typeface="Arial"/>
                      </a:rPr>
                      <m:t>𝐸</m:t>
                    </m:r>
                    <m:r>
                      <a:rPr lang="en-AU" sz="2400" b="0" i="0" dirty="0" smtClean="0"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r>
                      <a:rPr lang="en-AU" sz="2400" dirty="0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d>
                      <m:dPr>
                        <m:ctrlPr>
                          <a:rPr lang="en-AU" sz="2400" i="1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AU" sz="2400" i="1" dirty="0">
                            <a:latin typeface="Cambria Math" panose="02040503050406030204" pitchFamily="18" charset="0"/>
                            <a:cs typeface="Arial"/>
                          </a:rPr>
                          <m:t>𝐻</m:t>
                        </m:r>
                      </m:e>
                      <m:e>
                        <m:r>
                          <a:rPr lang="en-AU" sz="2400" dirty="0">
                            <a:latin typeface="Cambria Math" panose="02040503050406030204" pitchFamily="18" charset="0"/>
                            <a:cs typeface="Arial"/>
                          </a:rPr>
                          <m:t>𝐸</m:t>
                        </m:r>
                      </m:e>
                    </m:d>
                  </m:oMath>
                </a14:m>
                <a:endParaRPr lang="en-AU" sz="24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 Placeholder 24">
                <a:extLst>
                  <a:ext uri="{FF2B5EF4-FFF2-40B4-BE49-F238E27FC236}">
                    <a16:creationId xmlns:a16="http://schemas.microsoft.com/office/drawing/2014/main" id="{E2DFD33C-0A9D-1158-414D-C41D6A075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l="-694" t="-3226" b="-924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56B1EA8-984D-8717-A380-BD53DDE15143}"/>
              </a:ext>
            </a:extLst>
          </p:cNvPr>
          <p:cNvSpPr txBox="1"/>
          <p:nvPr/>
        </p:nvSpPr>
        <p:spPr>
          <a:xfrm>
            <a:off x="1287227" y="1380158"/>
            <a:ext cx="4810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Updating a belief</a:t>
            </a:r>
          </a:p>
        </p:txBody>
      </p:sp>
    </p:spTree>
    <p:extLst>
      <p:ext uri="{BB962C8B-B14F-4D97-AF65-F5344CB8AC3E}">
        <p14:creationId xmlns:p14="http://schemas.microsoft.com/office/powerpoint/2010/main" val="63818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eft Brace 47">
            <a:extLst>
              <a:ext uri="{FF2B5EF4-FFF2-40B4-BE49-F238E27FC236}">
                <a16:creationId xmlns:a16="http://schemas.microsoft.com/office/drawing/2014/main" id="{6C972233-3228-DD49-91A2-4C0975510BA9}"/>
              </a:ext>
            </a:extLst>
          </p:cNvPr>
          <p:cNvSpPr/>
          <p:nvPr/>
        </p:nvSpPr>
        <p:spPr>
          <a:xfrm rot="16200000">
            <a:off x="2309340" y="3191028"/>
            <a:ext cx="369331" cy="127831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109C2-BD48-E442-A682-A47691125C71}"/>
              </a:ext>
            </a:extLst>
          </p:cNvPr>
          <p:cNvSpPr txBox="1"/>
          <p:nvPr/>
        </p:nvSpPr>
        <p:spPr>
          <a:xfrm>
            <a:off x="1632230" y="40148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belief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66BE7E64-C7E6-424C-AB3F-C68F13F218FF}"/>
              </a:ext>
            </a:extLst>
          </p:cNvPr>
          <p:cNvSpPr/>
          <p:nvPr/>
        </p:nvSpPr>
        <p:spPr>
          <a:xfrm rot="5400000">
            <a:off x="5224407" y="2304201"/>
            <a:ext cx="369332" cy="82700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243590-1B80-4F44-A5E6-6EDDF1F2FF61}"/>
              </a:ext>
            </a:extLst>
          </p:cNvPr>
          <p:cNvSpPr txBox="1"/>
          <p:nvPr/>
        </p:nvSpPr>
        <p:spPr>
          <a:xfrm>
            <a:off x="4765307" y="21596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belief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465F4-7CC3-892B-D84A-ADE4DE9B4CEA}"/>
              </a:ext>
            </a:extLst>
          </p:cNvPr>
          <p:cNvSpPr txBox="1"/>
          <p:nvPr/>
        </p:nvSpPr>
        <p:spPr>
          <a:xfrm>
            <a:off x="1287227" y="1380158"/>
            <a:ext cx="3212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FAC0EA59-0FA9-6B96-2FA8-C728C96CB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A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=</m:t>
                      </m:r>
                      <m:f>
                        <m:fPr>
                          <m:ctrlP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AU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A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A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>
                  <a:tabLst>
                    <a:tab pos="919873" algn="l"/>
                  </a:tabLst>
                </a:pPr>
                <a:endParaRPr lang="en-AU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FAC0EA59-0FA9-6B96-2FA8-C728C96CB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 b="-1677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53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406BA1-B0B4-1FC3-C1D7-2B5CF29B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E4098-5DB3-5574-C8E0-DC3875AC519B}"/>
              </a:ext>
            </a:extLst>
          </p:cNvPr>
          <p:cNvSpPr txBox="1"/>
          <p:nvPr/>
        </p:nvSpPr>
        <p:spPr>
          <a:xfrm>
            <a:off x="1287227" y="1380158"/>
            <a:ext cx="3129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Prior belief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lang="en-AU" sz="180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AU" sz="4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rigged</m:t>
                          </m:r>
                        </m:e>
                      </m:d>
                      <m:r>
                        <a:rPr lang="en-AU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AU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4">
                <a:extLst>
                  <a:ext uri="{FF2B5EF4-FFF2-40B4-BE49-F238E27FC236}">
                    <a16:creationId xmlns:a16="http://schemas.microsoft.com/office/drawing/2014/main" id="{147AD4BF-FD59-2CEE-47AE-276F70D4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7" y="2692126"/>
                <a:ext cx="10957594" cy="1174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66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15271</TotalTime>
  <Words>602</Words>
  <Application>Microsoft Macintosh PowerPoint</Application>
  <PresentationFormat>Widescreen</PresentationFormat>
  <Paragraphs>103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65</cp:revision>
  <dcterms:created xsi:type="dcterms:W3CDTF">2022-02-14T06:08:26Z</dcterms:created>
  <dcterms:modified xsi:type="dcterms:W3CDTF">2023-03-31T01:00:41Z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